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24" r:id="rId1"/>
  </p:sldMasterIdLst>
  <p:notesMasterIdLst>
    <p:notesMasterId r:id="rId9"/>
  </p:notesMasterIdLst>
  <p:sldIdLst>
    <p:sldId id="263" r:id="rId2"/>
    <p:sldId id="256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Noto Sans TC" panose="020B0604020202020204" charset="-128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Sora Medium" panose="020B0604020202020204" charset="0"/>
      <p:regular r:id="rId19"/>
    </p:embeddedFont>
    <p:embeddedFont>
      <p:font typeface="Wingdings 3" panose="05040102010807070707" pitchFamily="18" charset="2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929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07056" y="3017521"/>
            <a:ext cx="10698479" cy="2715337"/>
          </a:xfrm>
        </p:spPr>
        <p:txBody>
          <a:bodyPr anchor="b">
            <a:normAutofit/>
          </a:bodyPr>
          <a:lstStyle>
            <a:lvl1pPr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07056" y="5732855"/>
            <a:ext cx="10698479" cy="1351540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5188573"/>
            <a:ext cx="2093582" cy="934307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5435449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35537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731520"/>
            <a:ext cx="10698479" cy="3740448"/>
          </a:xfrm>
        </p:spPr>
        <p:txBody>
          <a:bodyPr anchor="ctr">
            <a:normAutofit/>
          </a:bodyPr>
          <a:lstStyle>
            <a:lvl1pPr algn="l">
              <a:defRPr sz="57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5" y="5224855"/>
            <a:ext cx="10698479" cy="1867037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381381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3892967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79159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9939" y="731520"/>
            <a:ext cx="10072711" cy="3474720"/>
          </a:xfrm>
        </p:spPr>
        <p:txBody>
          <a:bodyPr anchor="ctr">
            <a:normAutofit/>
          </a:bodyPr>
          <a:lstStyle>
            <a:lvl1pPr algn="l">
              <a:defRPr sz="57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930014" y="4206240"/>
            <a:ext cx="9043865" cy="4572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92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5" y="5224855"/>
            <a:ext cx="10698479" cy="1867037"/>
          </a:xfrm>
        </p:spPr>
        <p:txBody>
          <a:bodyPr anchor="ctr">
            <a:normAutofit/>
          </a:bodyPr>
          <a:lstStyle>
            <a:lvl1pPr marL="0" indent="0" algn="l">
              <a:buNone/>
              <a:defRPr sz="216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5026" y="381381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3892967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961182" y="777606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337822" y="34863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25167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6" y="2926081"/>
            <a:ext cx="10698480" cy="3269814"/>
          </a:xfrm>
        </p:spPr>
        <p:txBody>
          <a:bodyPr anchor="b">
            <a:normAutofit/>
          </a:bodyPr>
          <a:lstStyle>
            <a:lvl1pPr algn="l">
              <a:defRPr sz="57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217920"/>
            <a:ext cx="10698480" cy="87554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39266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419939" y="731520"/>
            <a:ext cx="10072711" cy="3474720"/>
          </a:xfrm>
        </p:spPr>
        <p:txBody>
          <a:bodyPr anchor="ctr">
            <a:normAutofit/>
          </a:bodyPr>
          <a:lstStyle>
            <a:lvl1pPr algn="l">
              <a:defRPr sz="576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107054" y="5212080"/>
            <a:ext cx="10698480" cy="10058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217920"/>
            <a:ext cx="10698480" cy="87554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961182" y="777606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337822" y="3486367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/>
          <a:p>
            <a:pPr lvl="0"/>
            <a:r>
              <a:rPr lang="en-US" sz="96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7802701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752888"/>
            <a:ext cx="10698479" cy="3456024"/>
          </a:xfrm>
        </p:spPr>
        <p:txBody>
          <a:bodyPr anchor="ctr">
            <a:normAutofit/>
          </a:bodyPr>
          <a:lstStyle>
            <a:lvl1pPr algn="l">
              <a:defRPr sz="57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107054" y="5212080"/>
            <a:ext cx="10698480" cy="10058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880">
                <a:solidFill>
                  <a:schemeClr val="accent1"/>
                </a:solidFill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217920"/>
            <a:ext cx="10698480" cy="875546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0850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55735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53775" y="752887"/>
            <a:ext cx="2649121" cy="6340580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07054" y="752887"/>
            <a:ext cx="7772400" cy="63405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48593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4262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89299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8561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1511" y="748932"/>
            <a:ext cx="10694024" cy="1537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7054" y="2560320"/>
            <a:ext cx="10698480" cy="45331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53671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06526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54716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9337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2470500"/>
            <a:ext cx="10698479" cy="1762560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5" y="4236155"/>
            <a:ext cx="10698479" cy="1032480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381381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3892967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42563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07054" y="2560320"/>
            <a:ext cx="5176637" cy="453314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28896" y="2551467"/>
            <a:ext cx="5176637" cy="453314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4/10/2025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945339"/>
            <a:ext cx="935720" cy="438150"/>
          </a:xfrm>
        </p:spPr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1096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248" y="2367244"/>
            <a:ext cx="479127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07055" y="3058759"/>
            <a:ext cx="5211472" cy="402487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007956" y="2363370"/>
            <a:ext cx="4798801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00348" y="3054886"/>
            <a:ext cx="5206409" cy="402487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175" y="945339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13104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98038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45043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5" y="535306"/>
            <a:ext cx="4206239" cy="1171574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87614" y="535306"/>
            <a:ext cx="6217920" cy="6497956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5" y="1918336"/>
            <a:ext cx="4206239" cy="5114923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85725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00100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7056" y="5760720"/>
            <a:ext cx="1069848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7054" y="761958"/>
            <a:ext cx="10698480" cy="4625964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7056" y="6440806"/>
            <a:ext cx="10698480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5026" y="5894071"/>
            <a:ext cx="1906232" cy="608756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38175" y="5979705"/>
            <a:ext cx="935720" cy="43815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05590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74320"/>
            <a:ext cx="3421819" cy="7966354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32665" y="-943"/>
            <a:ext cx="2828009" cy="8224847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219456" cy="8229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11510" y="748932"/>
            <a:ext cx="10694024" cy="15370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7054" y="2560320"/>
            <a:ext cx="10698480" cy="4663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433935" y="7356525"/>
            <a:ext cx="1375540" cy="4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7055" y="7362970"/>
            <a:ext cx="9143999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8175" y="945339"/>
            <a:ext cx="93572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039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  <p:sldLayoutId id="2147483742" r:id="rId18"/>
    <p:sldLayoutId id="2147483743" r:id="rId19"/>
    <p:sldLayoutId id="2147483744" r:id="rId20"/>
    <p:sldLayoutId id="2147483745" r:id="rId21"/>
    <p:sldLayoutId id="2147483746" r:id="rId22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216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92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8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4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4600BB-7980-40B6-81B8-832668D122DF}"/>
              </a:ext>
            </a:extLst>
          </p:cNvPr>
          <p:cNvSpPr txBox="1"/>
          <p:nvPr/>
        </p:nvSpPr>
        <p:spPr>
          <a:xfrm>
            <a:off x="4194313" y="1933342"/>
            <a:ext cx="642477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Robotics in </a:t>
            </a:r>
            <a:r>
              <a:rPr lang="en-US" sz="50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Heathcare</a:t>
            </a:r>
            <a:endParaRPr lang="en-US" sz="50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8F0AB-52DF-42AB-95A0-82D5E05B2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470" y="238539"/>
            <a:ext cx="1441174" cy="14325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9CCAB9-EBCA-4AEE-8562-95F12A25B70F}"/>
              </a:ext>
            </a:extLst>
          </p:cNvPr>
          <p:cNvSpPr txBox="1"/>
          <p:nvPr/>
        </p:nvSpPr>
        <p:spPr>
          <a:xfrm>
            <a:off x="5307496" y="3846444"/>
            <a:ext cx="455765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Arafat Rahman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Id:0322310205101052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Session:Spring-25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Batch:22nd</a:t>
            </a:r>
          </a:p>
          <a:p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Dept:Computer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Science &amp;Engineering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24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84051" y="1439347"/>
            <a:ext cx="65967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Introduction</a:t>
            </a:r>
            <a:endParaRPr lang="en-US" sz="445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587472"/>
            <a:ext cx="13042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 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844CA910-517B-42B1-A970-9DEA9C114B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174" y="3514636"/>
            <a:ext cx="6516756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Robotics in healthcare refers to the use of advanced robots to assist in medical tasks such as surgery, diagnosis, therapy, and patient care.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1BC848-EA56-449F-A088-820CA204B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539" y="0"/>
            <a:ext cx="7533861" cy="82296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4DDD229-9D8B-4687-84AE-AC41A6198CCF}"/>
              </a:ext>
            </a:extLst>
          </p:cNvPr>
          <p:cNvSpPr/>
          <p:nvPr/>
        </p:nvSpPr>
        <p:spPr>
          <a:xfrm>
            <a:off x="357807" y="7682948"/>
            <a:ext cx="735497" cy="42350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990338" y="649813"/>
            <a:ext cx="111711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Applications of Robotics in Healthcare</a:t>
            </a:r>
            <a:endParaRPr lang="en-US" sz="445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35950"/>
            <a:ext cx="3005495" cy="18574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76932"/>
            <a:ext cx="28373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Surgical Assistance</a:t>
            </a:r>
            <a:endParaRPr lang="en-US" sz="2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5467350"/>
            <a:ext cx="30054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Robots help doctors do surgeries more safely and accurately.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2835950"/>
            <a:ext cx="3005614" cy="185749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39446" y="497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Rehabilitation</a:t>
            </a:r>
            <a:endParaRPr lang="en-US" sz="2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4139446" y="5467350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Robots help people recover through physical therapy.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2835950"/>
            <a:ext cx="3005614" cy="185749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85221" y="497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Patient Care</a:t>
            </a:r>
            <a:endParaRPr lang="en-US" sz="2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7485221" y="546735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Robots help old or sick people with daily tasks like talking or moving.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2835950"/>
            <a:ext cx="3005614" cy="185749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30997" y="497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Diagnostics</a:t>
            </a:r>
            <a:endParaRPr lang="en-US" sz="2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10830997" y="546735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Robots and AI help find diseases faster and more correctly.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9F015E7-843F-4319-A850-547CFDCCD8C9}"/>
              </a:ext>
            </a:extLst>
          </p:cNvPr>
          <p:cNvSpPr/>
          <p:nvPr/>
        </p:nvSpPr>
        <p:spPr>
          <a:xfrm>
            <a:off x="357807" y="7682948"/>
            <a:ext cx="735497" cy="42350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08390" y="538012"/>
            <a:ext cx="98405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Benefits of Robotics in Healthcare</a:t>
            </a:r>
            <a:endParaRPr lang="en-US" sz="445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95550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325785"/>
            <a:ext cx="41207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Enhanced Surgical Capabilities</a:t>
            </a:r>
            <a:endParaRPr lang="en-US" sz="2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6170533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Increased precision and reduced recovery times.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495550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325904"/>
            <a:ext cx="32418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Improved Patient Care</a:t>
            </a:r>
            <a:endParaRPr lang="en-US" sz="2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5254704" y="5816322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Enhanced outcomes, safety, and care for aging populations.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495550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325785"/>
            <a:ext cx="41207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Healthcare Professional Support</a:t>
            </a:r>
            <a:endParaRPr lang="en-US" sz="22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715738" y="6170533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Reduction in workload for healthcare professionals.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256714-A5E3-4F21-A1FC-DE17847A08CF}"/>
              </a:ext>
            </a:extLst>
          </p:cNvPr>
          <p:cNvSpPr/>
          <p:nvPr/>
        </p:nvSpPr>
        <p:spPr>
          <a:xfrm>
            <a:off x="357807" y="7682948"/>
            <a:ext cx="735497" cy="42350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9025" y="733743"/>
            <a:ext cx="106869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Challenges of Robotics in Healthcare</a:t>
            </a:r>
            <a:endParaRPr lang="en-US" sz="445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35950"/>
            <a:ext cx="3005495" cy="18574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97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High Costs</a:t>
            </a:r>
            <a:endParaRPr lang="en-US" sz="2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5467350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Robots are very expensive to buy and fix.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2835950"/>
            <a:ext cx="3005614" cy="185749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39446" y="4976932"/>
            <a:ext cx="29176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Specialized Training</a:t>
            </a:r>
            <a:endParaRPr lang="en-US" sz="2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4139446" y="5467350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Doctors and nurses need special training to use robots.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2835950"/>
            <a:ext cx="3005614" cy="185749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85221" y="497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Ethical Issues</a:t>
            </a:r>
            <a:endParaRPr lang="en-US" sz="2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7485221" y="546735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Concerns about data privacy and patient autonomy.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2835950"/>
            <a:ext cx="3005614" cy="185749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830997" y="497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Technical Problems</a:t>
            </a:r>
            <a:endParaRPr lang="en-US" sz="22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10830997" y="546735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Robots may break or have software issues.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9B85891-F97D-49E2-A91F-6FD1606A23E8}"/>
              </a:ext>
            </a:extLst>
          </p:cNvPr>
          <p:cNvSpPr/>
          <p:nvPr/>
        </p:nvSpPr>
        <p:spPr>
          <a:xfrm>
            <a:off x="357807" y="7682948"/>
            <a:ext cx="735497" cy="42350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79" y="79093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B0F0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The Future of Robotics in Healthcare</a:t>
            </a:r>
            <a:endParaRPr lang="en-US" sz="445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1488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AI will drive personalized medicine.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59105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Nanorobots will deliver drugs directly to cells and help repair them.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503324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Telemedicine robots will become more common in remote areas.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547544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Wearable devices will monitor your health in real-time.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AA81932-4A0A-4F75-83CF-9759228B5DD2}"/>
              </a:ext>
            </a:extLst>
          </p:cNvPr>
          <p:cNvSpPr/>
          <p:nvPr/>
        </p:nvSpPr>
        <p:spPr>
          <a:xfrm>
            <a:off x="357807" y="7682948"/>
            <a:ext cx="735497" cy="42350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3190" y="3388995"/>
            <a:ext cx="7556421" cy="5734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# </a:t>
            </a:r>
            <a:r>
              <a:rPr lang="en-US" sz="4450" b="1" dirty="0">
                <a:solidFill>
                  <a:srgbClr val="00B0F0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Conclusion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4450" b="1" dirty="0">
              <a:solidFill>
                <a:srgbClr val="00B0F0"/>
              </a:solidFill>
              <a:latin typeface="Times New Roman" panose="02020603050405020304" pitchFamily="18" charset="0"/>
              <a:ea typeface="Noto Sans TC" pitchFamily="34" charset="-122"/>
              <a:cs typeface="Times New Roman" panose="02020603050405020304" pitchFamily="18" charset="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16D5C0-8034-4702-A32F-5D5925111EDB}"/>
              </a:ext>
            </a:extLst>
          </p:cNvPr>
          <p:cNvSpPr txBox="1"/>
          <p:nvPr/>
        </p:nvSpPr>
        <p:spPr>
          <a:xfrm>
            <a:off x="6208091" y="4411870"/>
            <a:ext cx="77762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Robots are changing healthcare by making treatment faster, easier,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better.We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should use robots carefully and keep improving them to solve problems like cost and privacy.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9E72AA6-6E00-4775-AA9A-57921EB972FD}"/>
              </a:ext>
            </a:extLst>
          </p:cNvPr>
          <p:cNvSpPr/>
          <p:nvPr/>
        </p:nvSpPr>
        <p:spPr>
          <a:xfrm>
            <a:off x="188842" y="7682948"/>
            <a:ext cx="735497" cy="42350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56</TotalTime>
  <Words>280</Words>
  <Application>Microsoft Office PowerPoint</Application>
  <PresentationFormat>Custom</PresentationFormat>
  <Paragraphs>53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Sora Medium</vt:lpstr>
      <vt:lpstr>Times New Roman</vt:lpstr>
      <vt:lpstr>Wingdings 3</vt:lpstr>
      <vt:lpstr>Century Gothic</vt:lpstr>
      <vt:lpstr>Arial</vt:lpstr>
      <vt:lpstr>Calibri</vt:lpstr>
      <vt:lpstr>Noto Sans TC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MD.Arafat Rahman</cp:lastModifiedBy>
  <cp:revision>14</cp:revision>
  <dcterms:created xsi:type="dcterms:W3CDTF">2025-04-10T00:13:10Z</dcterms:created>
  <dcterms:modified xsi:type="dcterms:W3CDTF">2025-04-10T01:16:33Z</dcterms:modified>
</cp:coreProperties>
</file>